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445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BC519-7D8B-4408-9479-48BC2395ED8A}" type="datetimeFigureOut">
              <a:rPr lang="en-US" smtClean="0"/>
              <a:t>9/2/2019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3E849-31C5-458F-9711-4623054AF5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4419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BC519-7D8B-4408-9479-48BC2395ED8A}" type="datetimeFigureOut">
              <a:rPr lang="en-US" smtClean="0"/>
              <a:t>9/2/2019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3E849-31C5-458F-9711-4623054AF5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825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BC519-7D8B-4408-9479-48BC2395ED8A}" type="datetimeFigureOut">
              <a:rPr lang="en-US" smtClean="0"/>
              <a:t>9/2/2019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3E849-31C5-458F-9711-4623054AF5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4290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BC519-7D8B-4408-9479-48BC2395ED8A}" type="datetimeFigureOut">
              <a:rPr lang="en-US" smtClean="0"/>
              <a:t>9/2/2019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3E849-31C5-458F-9711-4623054AF5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2138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BC519-7D8B-4408-9479-48BC2395ED8A}" type="datetimeFigureOut">
              <a:rPr lang="en-US" smtClean="0"/>
              <a:t>9/2/2019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3E849-31C5-458F-9711-4623054AF5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7838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BC519-7D8B-4408-9479-48BC2395ED8A}" type="datetimeFigureOut">
              <a:rPr lang="en-US" smtClean="0"/>
              <a:t>9/2/2019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3E849-31C5-458F-9711-4623054AF5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3489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BC519-7D8B-4408-9479-48BC2395ED8A}" type="datetimeFigureOut">
              <a:rPr lang="en-US" smtClean="0"/>
              <a:t>9/2/2019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3E849-31C5-458F-9711-4623054AF5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3805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BC519-7D8B-4408-9479-48BC2395ED8A}" type="datetimeFigureOut">
              <a:rPr lang="en-US" smtClean="0"/>
              <a:t>9/2/2019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3E849-31C5-458F-9711-4623054AF5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810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BC519-7D8B-4408-9479-48BC2395ED8A}" type="datetimeFigureOut">
              <a:rPr lang="en-US" smtClean="0"/>
              <a:t>9/2/2019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3E849-31C5-458F-9711-4623054AF5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4843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BC519-7D8B-4408-9479-48BC2395ED8A}" type="datetimeFigureOut">
              <a:rPr lang="en-US" smtClean="0"/>
              <a:t>9/2/2019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3E849-31C5-458F-9711-4623054AF5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4615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BC519-7D8B-4408-9479-48BC2395ED8A}" type="datetimeFigureOut">
              <a:rPr lang="en-US" smtClean="0"/>
              <a:t>9/2/2019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3E849-31C5-458F-9711-4623054AF5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7614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FBC519-7D8B-4408-9479-48BC2395ED8A}" type="datetimeFigureOut">
              <a:rPr lang="en-US" smtClean="0"/>
              <a:t>9/2/2019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93E849-31C5-458F-9711-4623054AF5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4400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Calisto MT" panose="02040603050505030304" pitchFamily="18" charset="0"/>
              </a:rPr>
              <a:t>Derived data types in C</a:t>
            </a:r>
            <a:r>
              <a:rPr lang="en-US" dirty="0" smtClean="0">
                <a:latin typeface="Calisto MT" panose="02040603050505030304" pitchFamily="18" charset="0"/>
              </a:rPr>
              <a:t>++</a:t>
            </a:r>
            <a:endParaRPr lang="en-US" dirty="0">
              <a:latin typeface="Calisto MT" panose="0204060305050503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have three types of derived-defined data types in C++</a:t>
            </a:r>
            <a:br>
              <a:rPr lang="en-US" dirty="0"/>
            </a:br>
            <a:r>
              <a:rPr lang="en-US" dirty="0" smtClean="0"/>
              <a:t>	1</a:t>
            </a:r>
            <a:r>
              <a:rPr lang="en-US" dirty="0"/>
              <a:t>. Array</a:t>
            </a:r>
            <a:br>
              <a:rPr lang="en-US" dirty="0"/>
            </a:b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	2</a:t>
            </a:r>
            <a:r>
              <a:rPr lang="en-US" dirty="0"/>
              <a:t>. Function</a:t>
            </a:r>
            <a:br>
              <a:rPr lang="en-US" dirty="0"/>
            </a:b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3</a:t>
            </a:r>
            <a:r>
              <a:rPr lang="en-US" dirty="0"/>
              <a:t>. Pointer</a:t>
            </a:r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64362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Calisto MT" panose="02040603050505030304" pitchFamily="18" charset="0"/>
              </a:rPr>
              <a:t>Array in C++</a:t>
            </a:r>
            <a:endParaRPr lang="en-US" dirty="0">
              <a:latin typeface="Calisto MT" panose="0204060305050503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array </a:t>
            </a:r>
            <a:r>
              <a:rPr lang="en-US" dirty="0"/>
              <a:t>is a set of the same type elements stored in adjacent memory locations that can be individually referenced by adding an index to a unique identifier. </a:t>
            </a:r>
          </a:p>
          <a:p>
            <a:pPr marL="0" indent="0">
              <a:buNone/>
            </a:pPr>
            <a:r>
              <a:rPr lang="en-US" b="1" dirty="0"/>
              <a:t>Declaration of array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err="1"/>
              <a:t>std_ID</a:t>
            </a:r>
            <a:r>
              <a:rPr lang="en-US" dirty="0"/>
              <a:t>, is integer array of 5 elements.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3230743"/>
              </p:ext>
            </p:extLst>
          </p:nvPr>
        </p:nvGraphicFramePr>
        <p:xfrm>
          <a:off x="2362200" y="4343400"/>
          <a:ext cx="4648201" cy="914400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1455186"/>
                <a:gridCol w="1169746"/>
                <a:gridCol w="2023269"/>
              </a:tblGrid>
              <a:tr h="4572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Type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name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[No. element]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4572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int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</a:rPr>
                        <a:t>std_ID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[5]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438624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sto MT" panose="02040603050505030304" pitchFamily="18" charset="0"/>
              </a:rPr>
              <a:t>Array in C++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Array </a:t>
            </a:r>
            <a:r>
              <a:rPr lang="en-US" b="1" dirty="0" err="1"/>
              <a:t>initailisation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endParaRPr lang="en-US" sz="1000" dirty="0"/>
          </a:p>
          <a:p>
            <a:pPr marL="0" lvl="0" indent="0">
              <a:buNone/>
            </a:pPr>
            <a:r>
              <a:rPr lang="en-US" dirty="0" err="1" smtClean="0"/>
              <a:t>int</a:t>
            </a:r>
            <a:r>
              <a:rPr lang="en-US" dirty="0" smtClean="0"/>
              <a:t>  </a:t>
            </a:r>
            <a:r>
              <a:rPr lang="en-US" dirty="0" err="1"/>
              <a:t>std_ID</a:t>
            </a:r>
            <a:r>
              <a:rPr lang="en-US" dirty="0"/>
              <a:t> [5] = </a:t>
            </a:r>
            <a:r>
              <a:rPr lang="en-US" dirty="0" smtClean="0"/>
              <a:t>{};</a:t>
            </a:r>
          </a:p>
          <a:p>
            <a:pPr marL="0" lvl="0" indent="0">
              <a:buNone/>
            </a:pPr>
            <a:endParaRPr lang="en-US" dirty="0"/>
          </a:p>
          <a:p>
            <a:pPr marL="0" lvl="0" indent="0">
              <a:buNone/>
            </a:pPr>
            <a:endParaRPr lang="en-US" sz="800" dirty="0" smtClean="0"/>
          </a:p>
          <a:p>
            <a:pPr marL="0" lvl="0" indent="0">
              <a:buNone/>
            </a:pPr>
            <a:endParaRPr lang="en-US" dirty="0" smtClean="0"/>
          </a:p>
          <a:p>
            <a:pPr marL="0" lvl="0" indent="0">
              <a:buNone/>
            </a:pPr>
            <a:r>
              <a:rPr lang="en-US" dirty="0" err="1" smtClean="0"/>
              <a:t>int</a:t>
            </a:r>
            <a:r>
              <a:rPr lang="en-US" dirty="0" smtClean="0"/>
              <a:t>  </a:t>
            </a:r>
            <a:r>
              <a:rPr lang="en-US" dirty="0" err="1"/>
              <a:t>std_ID</a:t>
            </a:r>
            <a:r>
              <a:rPr lang="en-US" dirty="0"/>
              <a:t> [5] = {14, 55, 35, 66, 29</a:t>
            </a:r>
            <a:r>
              <a:rPr lang="en-US" dirty="0" smtClean="0"/>
              <a:t>};</a:t>
            </a:r>
          </a:p>
          <a:p>
            <a:pPr lvl="0"/>
            <a:endParaRPr lang="en-US" dirty="0"/>
          </a:p>
          <a:p>
            <a:endParaRPr lang="en-US" dirty="0" smtClean="0"/>
          </a:p>
          <a:p>
            <a:pPr lvl="0"/>
            <a:endParaRPr lang="en-US" dirty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6948246"/>
              </p:ext>
            </p:extLst>
          </p:nvPr>
        </p:nvGraphicFramePr>
        <p:xfrm>
          <a:off x="1143000" y="2997708"/>
          <a:ext cx="7239001" cy="659892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1294947"/>
                <a:gridCol w="1192893"/>
                <a:gridCol w="1192893"/>
                <a:gridCol w="1192893"/>
                <a:gridCol w="1171726"/>
                <a:gridCol w="1193649"/>
              </a:tblGrid>
              <a:tr h="2667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0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2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3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4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</a:rPr>
                        <a:t>std_ID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0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0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0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0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0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693886"/>
              </p:ext>
            </p:extLst>
          </p:nvPr>
        </p:nvGraphicFramePr>
        <p:xfrm>
          <a:off x="1219200" y="4953000"/>
          <a:ext cx="7162799" cy="762000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1281315"/>
                <a:gridCol w="1180336"/>
                <a:gridCol w="1180336"/>
                <a:gridCol w="1180336"/>
                <a:gridCol w="1159392"/>
                <a:gridCol w="1181084"/>
              </a:tblGrid>
              <a:tr h="3810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0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2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3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4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std_ID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14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55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35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66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29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20013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sto MT" panose="02040603050505030304" pitchFamily="18" charset="0"/>
              </a:rPr>
              <a:t>Array in C++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Array </a:t>
            </a:r>
            <a:r>
              <a:rPr lang="en-US" b="1" dirty="0" err="1" smtClean="0"/>
              <a:t>initialisation</a:t>
            </a:r>
            <a:r>
              <a:rPr lang="en-US" b="1" dirty="0" smtClean="0"/>
              <a:t> (followed)</a:t>
            </a:r>
            <a:r>
              <a:rPr lang="en-US" dirty="0" smtClean="0"/>
              <a:t>:</a:t>
            </a:r>
            <a:endParaRPr lang="en-US" dirty="0"/>
          </a:p>
          <a:p>
            <a:pPr lvl="0"/>
            <a:endParaRPr lang="en-US" sz="1100" dirty="0" smtClean="0"/>
          </a:p>
          <a:p>
            <a:pPr lvl="0"/>
            <a:r>
              <a:rPr lang="en-US" sz="2400" dirty="0" err="1" smtClean="0"/>
              <a:t>int</a:t>
            </a:r>
            <a:r>
              <a:rPr lang="en-US" sz="2400" dirty="0" smtClean="0"/>
              <a:t>  </a:t>
            </a:r>
            <a:r>
              <a:rPr lang="en-US" sz="2400" dirty="0" err="1"/>
              <a:t>std_ID</a:t>
            </a:r>
            <a:r>
              <a:rPr lang="en-US" sz="2400" dirty="0"/>
              <a:t> [5] = {14, 55, 35};</a:t>
            </a:r>
          </a:p>
          <a:p>
            <a:endParaRPr lang="en-US" sz="2400" b="1" dirty="0" smtClean="0"/>
          </a:p>
          <a:p>
            <a:endParaRPr lang="en-US" sz="2400" b="1" dirty="0"/>
          </a:p>
          <a:p>
            <a:pPr marL="0" indent="0">
              <a:buNone/>
            </a:pPr>
            <a:endParaRPr lang="en-US" sz="2400" b="1" dirty="0"/>
          </a:p>
          <a:p>
            <a:pPr marL="0" indent="0">
              <a:buNone/>
            </a:pPr>
            <a:r>
              <a:rPr lang="en-US" b="1" dirty="0" smtClean="0"/>
              <a:t>Accessing </a:t>
            </a:r>
            <a:r>
              <a:rPr lang="en-US" b="1" dirty="0"/>
              <a:t>a value in array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000" dirty="0" err="1" smtClean="0"/>
              <a:t>std_ID</a:t>
            </a:r>
            <a:r>
              <a:rPr lang="en-US" sz="2000" dirty="0" smtClean="0"/>
              <a:t>[2] = 70;		// assign value 70 to the cell ‘2’;</a:t>
            </a:r>
          </a:p>
          <a:p>
            <a:endParaRPr lang="en-US" sz="2800" b="1" dirty="0"/>
          </a:p>
          <a:p>
            <a:endParaRPr lang="en-US" b="1" dirty="0" smtClean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6489963"/>
              </p:ext>
            </p:extLst>
          </p:nvPr>
        </p:nvGraphicFramePr>
        <p:xfrm>
          <a:off x="1548871" y="5334000"/>
          <a:ext cx="6080760" cy="659892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1087755"/>
                <a:gridCol w="1002030"/>
                <a:gridCol w="1002030"/>
                <a:gridCol w="1002030"/>
                <a:gridCol w="984250"/>
                <a:gridCol w="1002665"/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0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2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3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4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std_ID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0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0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81000" algn="l"/>
                          <a:tab pos="432435" algn="ctr"/>
                        </a:tabLst>
                      </a:pPr>
                      <a:r>
                        <a:rPr lang="en-US" sz="2000" dirty="0">
                          <a:effectLst/>
                        </a:rPr>
                        <a:t>	70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0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0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22517"/>
              </p:ext>
            </p:extLst>
          </p:nvPr>
        </p:nvGraphicFramePr>
        <p:xfrm>
          <a:off x="1531620" y="3043300"/>
          <a:ext cx="6080760" cy="659892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1087755"/>
                <a:gridCol w="1002030"/>
                <a:gridCol w="1002030"/>
                <a:gridCol w="1002030"/>
                <a:gridCol w="984250"/>
                <a:gridCol w="1002665"/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0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2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3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4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std_ID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14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55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35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0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0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75006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sto MT" panose="02040603050505030304" pitchFamily="18" charset="0"/>
              </a:rPr>
              <a:t>Array in C++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lnSpcReduction="10000"/>
          </a:bodyPr>
          <a:lstStyle/>
          <a:p>
            <a:r>
              <a:rPr lang="en-US" b="1" dirty="0"/>
              <a:t>Insert values to array</a:t>
            </a:r>
            <a:r>
              <a:rPr lang="en-US" dirty="0" smtClean="0"/>
              <a:t>:</a:t>
            </a:r>
          </a:p>
          <a:p>
            <a:pPr marL="3086100" lvl="7" indent="0">
              <a:buNone/>
            </a:pPr>
            <a:r>
              <a:rPr lang="en-US" sz="2400" dirty="0"/>
              <a:t>for (</a:t>
            </a:r>
            <a:r>
              <a:rPr lang="en-US" sz="2400" dirty="0" err="1"/>
              <a:t>i</a:t>
            </a:r>
            <a:r>
              <a:rPr lang="en-US" sz="2400" dirty="0"/>
              <a:t>=0; </a:t>
            </a:r>
            <a:r>
              <a:rPr lang="en-US" sz="2400" dirty="0" err="1"/>
              <a:t>i</a:t>
            </a:r>
            <a:r>
              <a:rPr lang="en-US" sz="2400" dirty="0"/>
              <a:t>&lt;5; </a:t>
            </a:r>
            <a:r>
              <a:rPr lang="en-US" sz="2400" dirty="0" err="1"/>
              <a:t>i</a:t>
            </a:r>
            <a:r>
              <a:rPr lang="en-US" sz="2400" dirty="0"/>
              <a:t>++)</a:t>
            </a:r>
          </a:p>
          <a:p>
            <a:pPr marL="3086100" lvl="7" indent="0">
              <a:buNone/>
            </a:pPr>
            <a:r>
              <a:rPr lang="en-US" sz="2400" dirty="0"/>
              <a:t>{</a:t>
            </a:r>
          </a:p>
          <a:p>
            <a:pPr marL="3086100" lvl="7" indent="0">
              <a:buNone/>
            </a:pPr>
            <a:r>
              <a:rPr lang="en-US" sz="2400" dirty="0" err="1"/>
              <a:t>cin</a:t>
            </a:r>
            <a:r>
              <a:rPr lang="en-US" sz="2400" dirty="0"/>
              <a:t>&gt;&gt;</a:t>
            </a:r>
            <a:r>
              <a:rPr lang="en-US" sz="2400" dirty="0" err="1"/>
              <a:t>var</a:t>
            </a:r>
            <a:r>
              <a:rPr lang="en-US" sz="2400" dirty="0"/>
              <a:t>;</a:t>
            </a:r>
          </a:p>
          <a:p>
            <a:pPr marL="3086100" lvl="7" indent="0">
              <a:buNone/>
            </a:pPr>
            <a:r>
              <a:rPr lang="en-US" sz="2400" dirty="0" err="1"/>
              <a:t>std_ID</a:t>
            </a:r>
            <a:r>
              <a:rPr lang="en-US" sz="2400" dirty="0"/>
              <a:t> [</a:t>
            </a:r>
            <a:r>
              <a:rPr lang="en-US" sz="2400" dirty="0" err="1"/>
              <a:t>i</a:t>
            </a:r>
            <a:r>
              <a:rPr lang="en-US" sz="2400" dirty="0"/>
              <a:t>] = </a:t>
            </a:r>
            <a:r>
              <a:rPr lang="en-US" sz="2400" dirty="0" err="1"/>
              <a:t>var</a:t>
            </a:r>
            <a:r>
              <a:rPr lang="en-US" sz="2400" dirty="0"/>
              <a:t>;</a:t>
            </a:r>
          </a:p>
          <a:p>
            <a:pPr marL="3086100" lvl="7" indent="0">
              <a:buNone/>
            </a:pPr>
            <a:r>
              <a:rPr lang="en-US" sz="2400" dirty="0"/>
              <a:t>}</a:t>
            </a:r>
          </a:p>
          <a:p>
            <a:r>
              <a:rPr lang="en-US" b="1" dirty="0"/>
              <a:t>Print the content of array</a:t>
            </a:r>
            <a:r>
              <a:rPr lang="en-US" dirty="0"/>
              <a:t>:	</a:t>
            </a:r>
          </a:p>
          <a:p>
            <a:pPr marL="3086100" lvl="7" indent="0">
              <a:buNone/>
            </a:pPr>
            <a:r>
              <a:rPr lang="en-US" sz="2400" dirty="0"/>
              <a:t>for (</a:t>
            </a:r>
            <a:r>
              <a:rPr lang="en-US" sz="2400" dirty="0" err="1"/>
              <a:t>i</a:t>
            </a:r>
            <a:r>
              <a:rPr lang="en-US" sz="2400" dirty="0"/>
              <a:t>=0; </a:t>
            </a:r>
            <a:r>
              <a:rPr lang="en-US" sz="2400" dirty="0" err="1"/>
              <a:t>i</a:t>
            </a:r>
            <a:r>
              <a:rPr lang="en-US" sz="2400" dirty="0"/>
              <a:t>&lt;5; </a:t>
            </a:r>
            <a:r>
              <a:rPr lang="en-US" sz="2400" dirty="0" err="1"/>
              <a:t>i</a:t>
            </a:r>
            <a:r>
              <a:rPr lang="en-US" sz="2400" dirty="0"/>
              <a:t>++)</a:t>
            </a:r>
          </a:p>
          <a:p>
            <a:pPr marL="3086100" lvl="7" indent="0">
              <a:buNone/>
            </a:pPr>
            <a:r>
              <a:rPr lang="en-US" sz="2400" dirty="0"/>
              <a:t>{</a:t>
            </a:r>
          </a:p>
          <a:p>
            <a:pPr marL="3086100" lvl="7" indent="0">
              <a:buNone/>
            </a:pPr>
            <a:r>
              <a:rPr lang="en-US" sz="2400" dirty="0" err="1"/>
              <a:t>Cout</a:t>
            </a:r>
            <a:r>
              <a:rPr lang="en-US" sz="2400" dirty="0"/>
              <a:t>&lt;&lt; </a:t>
            </a:r>
            <a:r>
              <a:rPr lang="en-US" sz="2400" dirty="0" err="1"/>
              <a:t>std_ID</a:t>
            </a:r>
            <a:r>
              <a:rPr lang="en-US" sz="2400" dirty="0"/>
              <a:t>[</a:t>
            </a:r>
            <a:r>
              <a:rPr lang="en-US" sz="2400" dirty="0" err="1"/>
              <a:t>i</a:t>
            </a:r>
            <a:r>
              <a:rPr lang="en-US" sz="2400" dirty="0"/>
              <a:t>];</a:t>
            </a:r>
          </a:p>
          <a:p>
            <a:pPr marL="3086100" lvl="7" indent="0">
              <a:buNone/>
            </a:pPr>
            <a:r>
              <a:rPr lang="en-US" sz="2400" dirty="0"/>
              <a:t>}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8551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sto MT" panose="02040603050505030304" pitchFamily="18" charset="0"/>
              </a:rPr>
              <a:t>Two Dimensional Array in </a:t>
            </a:r>
            <a:r>
              <a:rPr lang="en-US" dirty="0">
                <a:latin typeface="Calisto MT" panose="02040603050505030304" pitchFamily="18" charset="0"/>
              </a:rPr>
              <a:t>C++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1100" dirty="0" smtClean="0"/>
          </a:p>
          <a:p>
            <a:pPr marL="0" indent="0">
              <a:buNone/>
            </a:pPr>
            <a:r>
              <a:rPr lang="en-US" dirty="0" smtClean="0"/>
              <a:t>It </a:t>
            </a:r>
            <a:r>
              <a:rPr lang="en-US" dirty="0"/>
              <a:t>is a list of arrays and it can be represented as </a:t>
            </a:r>
            <a:r>
              <a:rPr lang="en-US" dirty="0" smtClean="0"/>
              <a:t>a table</a:t>
            </a:r>
            <a:r>
              <a:rPr lang="en-US" dirty="0"/>
              <a:t>. 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1489518"/>
              </p:ext>
            </p:extLst>
          </p:nvPr>
        </p:nvGraphicFramePr>
        <p:xfrm>
          <a:off x="2979419" y="3429000"/>
          <a:ext cx="3421381" cy="2190496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733834"/>
                <a:gridCol w="733834"/>
                <a:gridCol w="667121"/>
                <a:gridCol w="643296"/>
                <a:gridCol w="643296"/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0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1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2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3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619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0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A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B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C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D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619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1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E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F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G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H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619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2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I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J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K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L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110977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sto MT" panose="02040603050505030304" pitchFamily="18" charset="0"/>
              </a:rPr>
              <a:t>Two Dimensional Array in C++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A two-dimensional array is declared and </a:t>
            </a:r>
            <a:r>
              <a:rPr lang="en-US" dirty="0" err="1"/>
              <a:t>initialised</a:t>
            </a:r>
            <a:r>
              <a:rPr lang="en-US" dirty="0"/>
              <a:t> as follows: </a:t>
            </a:r>
          </a:p>
          <a:p>
            <a:pPr marL="0" indent="0">
              <a:buNone/>
            </a:pPr>
            <a:r>
              <a:rPr lang="en-US" dirty="0"/>
              <a:t>		</a:t>
            </a:r>
            <a:r>
              <a:rPr lang="en-US" sz="3000" dirty="0"/>
              <a:t>Type array-name [row][column]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2800" dirty="0" err="1" smtClean="0"/>
              <a:t>int</a:t>
            </a:r>
            <a:r>
              <a:rPr lang="en-US" sz="2800" dirty="0" smtClean="0"/>
              <a:t> </a:t>
            </a:r>
            <a:r>
              <a:rPr lang="en-US" sz="2800" dirty="0" err="1" smtClean="0"/>
              <a:t>arr</a:t>
            </a:r>
            <a:r>
              <a:rPr lang="en-US" sz="2800" dirty="0" smtClean="0"/>
              <a:t>[3</a:t>
            </a:r>
            <a:r>
              <a:rPr lang="en-US" sz="2800" dirty="0"/>
              <a:t>][4] = </a:t>
            </a:r>
            <a:r>
              <a:rPr lang="en-US" sz="2800" dirty="0" smtClean="0"/>
              <a:t>{  </a:t>
            </a:r>
          </a:p>
          <a:p>
            <a:pPr marL="0" indent="0">
              <a:buNone/>
            </a:pPr>
            <a:r>
              <a:rPr lang="en-US" sz="2400" dirty="0" smtClean="0"/>
              <a:t>	{</a:t>
            </a:r>
            <a:r>
              <a:rPr lang="en-US" sz="2400" dirty="0"/>
              <a:t>A, B, C, D} ,   /*  initializers for row indexed by 0 */</a:t>
            </a:r>
          </a:p>
          <a:p>
            <a:pPr marL="0" indent="0">
              <a:buNone/>
            </a:pPr>
            <a:r>
              <a:rPr lang="en-US" sz="2400" dirty="0" smtClean="0"/>
              <a:t>	{</a:t>
            </a:r>
            <a:r>
              <a:rPr lang="en-US" sz="2400" dirty="0"/>
              <a:t>E, F, G, H} ,    /*  initializers for row indexed by 1 */</a:t>
            </a:r>
          </a:p>
          <a:p>
            <a:pPr marL="0" indent="0">
              <a:buNone/>
            </a:pPr>
            <a:r>
              <a:rPr lang="en-US" sz="2400" dirty="0" smtClean="0"/>
              <a:t>	{</a:t>
            </a:r>
            <a:r>
              <a:rPr lang="en-US" sz="2400" dirty="0"/>
              <a:t>I, J, K, L}  	/*  initializers for row indexed by 2 */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	};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15587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sto MT" panose="02040603050505030304" pitchFamily="18" charset="0"/>
              </a:rPr>
              <a:t>Two Dimensional Array in C++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55000" lnSpcReduction="20000"/>
          </a:bodyPr>
          <a:lstStyle/>
          <a:p>
            <a:r>
              <a:rPr lang="en-US" dirty="0"/>
              <a:t>Accessing an element in a second row and third column in a two-dimensional array will be as follows:</a:t>
            </a:r>
          </a:p>
          <a:p>
            <a:pPr marL="0" indent="0">
              <a:buNone/>
            </a:pPr>
            <a:r>
              <a:rPr lang="en-US" dirty="0" smtClean="0"/>
              <a:t>			</a:t>
            </a:r>
            <a:r>
              <a:rPr lang="en-US" sz="2600" dirty="0" err="1" smtClean="0"/>
              <a:t>Array_Name</a:t>
            </a:r>
            <a:r>
              <a:rPr lang="en-US" sz="2600" dirty="0" smtClean="0"/>
              <a:t> </a:t>
            </a:r>
            <a:r>
              <a:rPr lang="en-US" sz="2600" dirty="0"/>
              <a:t>[2][3]</a:t>
            </a:r>
            <a:endParaRPr lang="en-US" dirty="0"/>
          </a:p>
          <a:p>
            <a:endParaRPr lang="en-US" sz="1800" dirty="0" smtClean="0"/>
          </a:p>
          <a:p>
            <a:r>
              <a:rPr lang="en-US" dirty="0" smtClean="0"/>
              <a:t>Insert </a:t>
            </a:r>
            <a:r>
              <a:rPr lang="en-US" dirty="0"/>
              <a:t>values to </a:t>
            </a:r>
            <a:r>
              <a:rPr lang="en-US" dirty="0" smtClean="0"/>
              <a:t>array (</a:t>
            </a:r>
            <a:r>
              <a:rPr lang="en-US" dirty="0" err="1" smtClean="0"/>
              <a:t>arr</a:t>
            </a:r>
            <a:r>
              <a:rPr lang="en-US" dirty="0" smtClean="0"/>
              <a:t>[[][]):</a:t>
            </a:r>
            <a:endParaRPr lang="en-US" dirty="0"/>
          </a:p>
          <a:p>
            <a:pPr marL="3086100" lvl="7" indent="0">
              <a:buNone/>
            </a:pPr>
            <a:r>
              <a:rPr lang="en-US" sz="2500" dirty="0"/>
              <a:t>for(</a:t>
            </a:r>
            <a:r>
              <a:rPr lang="en-US" sz="2500" dirty="0" err="1"/>
              <a:t>i</a:t>
            </a:r>
            <a:r>
              <a:rPr lang="en-US" sz="2500" dirty="0"/>
              <a:t>=0; </a:t>
            </a:r>
            <a:r>
              <a:rPr lang="en-US" sz="2500" dirty="0" err="1"/>
              <a:t>i</a:t>
            </a:r>
            <a:r>
              <a:rPr lang="en-US" sz="2500" dirty="0"/>
              <a:t>&lt;row; </a:t>
            </a:r>
            <a:r>
              <a:rPr lang="en-US" sz="2500" dirty="0" err="1"/>
              <a:t>i</a:t>
            </a:r>
            <a:r>
              <a:rPr lang="en-US" sz="2500" dirty="0"/>
              <a:t>++)</a:t>
            </a:r>
            <a:endParaRPr lang="en-US" sz="1500" dirty="0"/>
          </a:p>
          <a:p>
            <a:pPr marL="3086100" lvl="7" indent="0">
              <a:buNone/>
            </a:pPr>
            <a:r>
              <a:rPr lang="en-US" sz="2500" dirty="0"/>
              <a:t>	{</a:t>
            </a:r>
            <a:endParaRPr lang="en-US" sz="1500" dirty="0"/>
          </a:p>
          <a:p>
            <a:pPr marL="3086100" lvl="7" indent="0">
              <a:buNone/>
            </a:pPr>
            <a:r>
              <a:rPr lang="en-US" sz="2500" dirty="0"/>
              <a:t>	for(j=0; j&lt;col; </a:t>
            </a:r>
            <a:r>
              <a:rPr lang="en-US" sz="2500" dirty="0" err="1"/>
              <a:t>j++</a:t>
            </a:r>
            <a:r>
              <a:rPr lang="en-US" sz="2500" dirty="0"/>
              <a:t>)</a:t>
            </a:r>
            <a:endParaRPr lang="en-US" sz="1500" dirty="0"/>
          </a:p>
          <a:p>
            <a:pPr marL="3086100" lvl="7" indent="0">
              <a:buNone/>
            </a:pPr>
            <a:r>
              <a:rPr lang="en-US" sz="2500" dirty="0"/>
              <a:t>	 </a:t>
            </a:r>
            <a:r>
              <a:rPr lang="en-US" sz="2500" dirty="0" smtClean="0"/>
              <a:t>    {</a:t>
            </a:r>
            <a:endParaRPr lang="en-US" sz="1500" dirty="0"/>
          </a:p>
          <a:p>
            <a:pPr marL="3086100" lvl="7" indent="0">
              <a:buNone/>
            </a:pPr>
            <a:r>
              <a:rPr lang="en-US" sz="2500" dirty="0" smtClean="0"/>
              <a:t>  	</a:t>
            </a:r>
            <a:r>
              <a:rPr lang="en-US" sz="2500" dirty="0"/>
              <a:t> </a:t>
            </a:r>
            <a:r>
              <a:rPr lang="en-US" sz="2500" dirty="0" smtClean="0"/>
              <a:t>        </a:t>
            </a:r>
            <a:r>
              <a:rPr lang="en-US" sz="2500" dirty="0" err="1" smtClean="0"/>
              <a:t>cin</a:t>
            </a:r>
            <a:r>
              <a:rPr lang="en-US" sz="2500" dirty="0"/>
              <a:t>&gt;&gt;</a:t>
            </a:r>
            <a:r>
              <a:rPr lang="en-US" sz="2500" dirty="0" err="1"/>
              <a:t>arr</a:t>
            </a:r>
            <a:r>
              <a:rPr lang="en-US" sz="2500" dirty="0"/>
              <a:t>[</a:t>
            </a:r>
            <a:r>
              <a:rPr lang="en-US" sz="2500" dirty="0" err="1"/>
              <a:t>i</a:t>
            </a:r>
            <a:r>
              <a:rPr lang="en-US" sz="2500" dirty="0"/>
              <a:t>][j];</a:t>
            </a:r>
            <a:endParaRPr lang="en-US" sz="1500" dirty="0"/>
          </a:p>
          <a:p>
            <a:pPr marL="3086100" lvl="7" indent="0">
              <a:buNone/>
            </a:pPr>
            <a:r>
              <a:rPr lang="en-US" sz="2500" dirty="0"/>
              <a:t>	</a:t>
            </a:r>
            <a:r>
              <a:rPr lang="en-US" sz="2500" dirty="0" smtClean="0"/>
              <a:t>     }</a:t>
            </a:r>
            <a:endParaRPr lang="en-US" sz="1500" dirty="0"/>
          </a:p>
          <a:p>
            <a:pPr marL="3086100" lvl="7" indent="0">
              <a:buNone/>
            </a:pPr>
            <a:r>
              <a:rPr lang="en-US" sz="2500" dirty="0"/>
              <a:t>	}</a:t>
            </a:r>
            <a:endParaRPr lang="en-US" sz="1500" dirty="0"/>
          </a:p>
          <a:p>
            <a:endParaRPr lang="en-US" sz="2500" dirty="0" smtClean="0"/>
          </a:p>
          <a:p>
            <a:r>
              <a:rPr lang="en-US" dirty="0" smtClean="0"/>
              <a:t>Print </a:t>
            </a:r>
            <a:r>
              <a:rPr lang="en-US" dirty="0"/>
              <a:t>the content of </a:t>
            </a:r>
            <a:r>
              <a:rPr lang="en-US" dirty="0" smtClean="0"/>
              <a:t>array (</a:t>
            </a:r>
            <a:r>
              <a:rPr lang="en-US" dirty="0" err="1" smtClean="0"/>
              <a:t>arr</a:t>
            </a:r>
            <a:r>
              <a:rPr lang="en-US" dirty="0" smtClean="0"/>
              <a:t>[][]):</a:t>
            </a:r>
            <a:r>
              <a:rPr lang="en-US" dirty="0"/>
              <a:t>	</a:t>
            </a:r>
          </a:p>
          <a:p>
            <a:pPr marL="3086100" lvl="7" indent="0">
              <a:buNone/>
            </a:pPr>
            <a:r>
              <a:rPr lang="en-US" sz="2500" dirty="0"/>
              <a:t>for(</a:t>
            </a:r>
            <a:r>
              <a:rPr lang="en-US" sz="2500" dirty="0" err="1"/>
              <a:t>i</a:t>
            </a:r>
            <a:r>
              <a:rPr lang="en-US" sz="2500" dirty="0"/>
              <a:t>=0; </a:t>
            </a:r>
            <a:r>
              <a:rPr lang="en-US" sz="2500" dirty="0" err="1"/>
              <a:t>i</a:t>
            </a:r>
            <a:r>
              <a:rPr lang="en-US" sz="2500" dirty="0"/>
              <a:t>&lt;row; </a:t>
            </a:r>
            <a:r>
              <a:rPr lang="en-US" sz="2500" dirty="0" err="1"/>
              <a:t>i</a:t>
            </a:r>
            <a:r>
              <a:rPr lang="en-US" sz="2500" dirty="0"/>
              <a:t>++)</a:t>
            </a:r>
            <a:endParaRPr lang="en-US" sz="1500" dirty="0"/>
          </a:p>
          <a:p>
            <a:pPr marL="3086100" lvl="7" indent="0">
              <a:buNone/>
            </a:pPr>
            <a:r>
              <a:rPr lang="en-US" sz="2500" dirty="0"/>
              <a:t>	{</a:t>
            </a:r>
            <a:endParaRPr lang="en-US" sz="1500" dirty="0"/>
          </a:p>
          <a:p>
            <a:pPr marL="3086100" lvl="7" indent="0">
              <a:buNone/>
            </a:pPr>
            <a:r>
              <a:rPr lang="en-US" sz="2500" dirty="0"/>
              <a:t>	for(j=0; j&lt;col; </a:t>
            </a:r>
            <a:r>
              <a:rPr lang="en-US" sz="2500" dirty="0" err="1"/>
              <a:t>j++</a:t>
            </a:r>
            <a:r>
              <a:rPr lang="en-US" sz="2500" dirty="0"/>
              <a:t>)</a:t>
            </a:r>
            <a:endParaRPr lang="en-US" sz="1500" dirty="0"/>
          </a:p>
          <a:p>
            <a:pPr marL="3086100" lvl="7" indent="0">
              <a:buNone/>
            </a:pPr>
            <a:r>
              <a:rPr lang="en-US" sz="2500" dirty="0"/>
              <a:t>	     {</a:t>
            </a:r>
            <a:endParaRPr lang="en-US" sz="1500" dirty="0"/>
          </a:p>
          <a:p>
            <a:pPr marL="3086100" lvl="7" indent="0">
              <a:buNone/>
            </a:pPr>
            <a:r>
              <a:rPr lang="en-US" sz="2500" dirty="0"/>
              <a:t>  	         </a:t>
            </a:r>
            <a:r>
              <a:rPr lang="en-US" sz="2500" dirty="0" err="1" smtClean="0"/>
              <a:t>cout</a:t>
            </a:r>
            <a:r>
              <a:rPr lang="en-US" sz="2500" dirty="0" smtClean="0"/>
              <a:t>&lt;&lt;</a:t>
            </a:r>
            <a:r>
              <a:rPr lang="en-US" sz="2500" dirty="0" err="1" smtClean="0"/>
              <a:t>arr</a:t>
            </a:r>
            <a:r>
              <a:rPr lang="en-US" sz="2500" dirty="0" smtClean="0"/>
              <a:t>[</a:t>
            </a:r>
            <a:r>
              <a:rPr lang="en-US" sz="2500" dirty="0" err="1" smtClean="0"/>
              <a:t>i</a:t>
            </a:r>
            <a:r>
              <a:rPr lang="en-US" sz="2500" dirty="0"/>
              <a:t>][j];</a:t>
            </a:r>
            <a:endParaRPr lang="en-US" sz="1500" dirty="0"/>
          </a:p>
          <a:p>
            <a:pPr marL="3086100" lvl="7" indent="0">
              <a:buNone/>
            </a:pPr>
            <a:r>
              <a:rPr lang="en-US" sz="2500" dirty="0"/>
              <a:t>	     }</a:t>
            </a:r>
            <a:endParaRPr lang="en-US" sz="1500" dirty="0"/>
          </a:p>
          <a:p>
            <a:pPr marL="3086100" lvl="7" indent="0">
              <a:buNone/>
            </a:pPr>
            <a:r>
              <a:rPr lang="en-US" sz="2500" dirty="0"/>
              <a:t>	}</a:t>
            </a:r>
            <a:endParaRPr lang="en-US" sz="1500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47166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294</Words>
  <Application>Microsoft Office PowerPoint</Application>
  <PresentationFormat>On-screen Show (4:3)</PresentationFormat>
  <Paragraphs>155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Derived data types in C++</vt:lpstr>
      <vt:lpstr>Array in C++</vt:lpstr>
      <vt:lpstr>Array in C++</vt:lpstr>
      <vt:lpstr>Array in C++</vt:lpstr>
      <vt:lpstr>Array in C++</vt:lpstr>
      <vt:lpstr>Two Dimensional Array in C++</vt:lpstr>
      <vt:lpstr>Two Dimensional Array in C++</vt:lpstr>
      <vt:lpstr>Two Dimensional Array in C++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Derived data types in C++</dc:title>
  <dc:creator>Windows User</dc:creator>
  <cp:lastModifiedBy>Windows User</cp:lastModifiedBy>
  <cp:revision>1</cp:revision>
  <dcterms:created xsi:type="dcterms:W3CDTF">2019-09-02T11:36:12Z</dcterms:created>
  <dcterms:modified xsi:type="dcterms:W3CDTF">2019-09-02T11:36:34Z</dcterms:modified>
</cp:coreProperties>
</file>